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16"/>
  </p:notesMasterIdLst>
  <p:handoutMasterIdLst>
    <p:handoutMasterId r:id="rId17"/>
  </p:handoutMasterIdLst>
  <p:sldIdLst>
    <p:sldId id="288" r:id="rId5"/>
    <p:sldId id="260" r:id="rId6"/>
    <p:sldId id="257" r:id="rId7"/>
    <p:sldId id="261" r:id="rId8"/>
    <p:sldId id="259" r:id="rId9"/>
    <p:sldId id="290" r:id="rId10"/>
    <p:sldId id="295" r:id="rId11"/>
    <p:sldId id="291" r:id="rId12"/>
    <p:sldId id="289" r:id="rId13"/>
    <p:sldId id="296" r:id="rId14"/>
    <p:sldId id="29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8" autoAdjust="0"/>
    <p:restoredTop sz="94474" autoAdjust="0"/>
  </p:normalViewPr>
  <p:slideViewPr>
    <p:cSldViewPr snapToGrid="0" snapToObjects="1">
      <p:cViewPr varScale="1">
        <p:scale>
          <a:sx n="104" d="100"/>
          <a:sy n="104" d="100"/>
        </p:scale>
        <p:origin x="816" y="114"/>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4/24/2025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4/24/2025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alpha val="40000"/>
          </a:schemeClr>
        </a:solid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FA637AC-751E-9E9D-7175-A0FADF858F5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p:nvPr>
        </p:nvSpPr>
        <p:spPr>
          <a:xfrm>
            <a:off x="731520" y="1645920"/>
            <a:ext cx="7772400" cy="4572000"/>
          </a:xfrm>
        </p:spPr>
        <p:txBody>
          <a:bodyPr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4800" b="0" i="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p:nvPr>
        </p:nvSpPr>
        <p:spPr>
          <a:xfrm>
            <a:off x="731520" y="731520"/>
            <a:ext cx="6858000" cy="731520"/>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tx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a:t>Click to edit Master subtitle style</a:t>
            </a:r>
            <a:endParaRPr lang="en-US" altLang="ja-JP" noProof="0" dirty="0"/>
          </a:p>
        </p:txBody>
      </p:sp>
      <p:grpSp>
        <p:nvGrpSpPr>
          <p:cNvPr id="2" name="Group 1">
            <a:extLst>
              <a:ext uri="{FF2B5EF4-FFF2-40B4-BE49-F238E27FC236}">
                <a16:creationId xmlns:a16="http://schemas.microsoft.com/office/drawing/2014/main" id="{C31E1467-7F21-7E40-BF7A-27FECC27EFB8}"/>
              </a:ext>
            </a:extLst>
          </p:cNvPr>
          <p:cNvGrpSpPr/>
          <p:nvPr userDrawn="1"/>
        </p:nvGrpSpPr>
        <p:grpSpPr>
          <a:xfrm>
            <a:off x="8208409" y="591476"/>
            <a:ext cx="3257061" cy="3329423"/>
            <a:chOff x="8490839" y="413500"/>
            <a:chExt cx="3257061" cy="3329423"/>
          </a:xfrm>
        </p:grpSpPr>
        <p:pic>
          <p:nvPicPr>
            <p:cNvPr id="3" name="Graphic 2">
              <a:extLst>
                <a:ext uri="{FF2B5EF4-FFF2-40B4-BE49-F238E27FC236}">
                  <a16:creationId xmlns:a16="http://schemas.microsoft.com/office/drawing/2014/main" id="{7D81FEF9-779F-20FF-5FC1-5D766A293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41911">
              <a:off x="9344585" y="677068"/>
              <a:ext cx="2057606" cy="2724154"/>
            </a:xfrm>
            <a:prstGeom prst="rect">
              <a:avLst/>
            </a:prstGeom>
          </p:spPr>
        </p:pic>
        <p:pic>
          <p:nvPicPr>
            <p:cNvPr id="4" name="Graphic 3">
              <a:extLst>
                <a:ext uri="{FF2B5EF4-FFF2-40B4-BE49-F238E27FC236}">
                  <a16:creationId xmlns:a16="http://schemas.microsoft.com/office/drawing/2014/main" id="{9CCC497C-E1BC-E9FA-71FF-2422756A4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67570">
              <a:off x="10241214" y="491479"/>
              <a:ext cx="529789" cy="550166"/>
            </a:xfrm>
            <a:prstGeom prst="rect">
              <a:avLst/>
            </a:prstGeom>
          </p:spPr>
        </p:pic>
        <p:pic>
          <p:nvPicPr>
            <p:cNvPr id="5" name="Graphic 4">
              <a:extLst>
                <a:ext uri="{FF2B5EF4-FFF2-40B4-BE49-F238E27FC236}">
                  <a16:creationId xmlns:a16="http://schemas.microsoft.com/office/drawing/2014/main" id="{C3B983FC-FFFB-72DC-76ED-D5B4822D9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5259" y="450169"/>
              <a:ext cx="782641" cy="812743"/>
            </a:xfrm>
            <a:prstGeom prst="rect">
              <a:avLst/>
            </a:prstGeom>
          </p:spPr>
        </p:pic>
        <p:pic>
          <p:nvPicPr>
            <p:cNvPr id="8" name="Graphic 7">
              <a:extLst>
                <a:ext uri="{FF2B5EF4-FFF2-40B4-BE49-F238E27FC236}">
                  <a16:creationId xmlns:a16="http://schemas.microsoft.com/office/drawing/2014/main" id="{314DFC72-C039-4990-8FBE-CD9655DD6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52117" flipH="1">
              <a:off x="8490839" y="413500"/>
              <a:ext cx="782641" cy="812743"/>
            </a:xfrm>
            <a:prstGeom prst="rect">
              <a:avLst/>
            </a:prstGeom>
          </p:spPr>
        </p:pic>
        <p:pic>
          <p:nvPicPr>
            <p:cNvPr id="9" name="Graphic 8">
              <a:extLst>
                <a:ext uri="{FF2B5EF4-FFF2-40B4-BE49-F238E27FC236}">
                  <a16:creationId xmlns:a16="http://schemas.microsoft.com/office/drawing/2014/main" id="{4C9D146A-74DD-B2C2-3952-AFC3A7AE5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566579">
              <a:off x="11156191" y="3188887"/>
              <a:ext cx="543582" cy="564489"/>
            </a:xfrm>
            <a:prstGeom prst="rect">
              <a:avLst/>
            </a:prstGeom>
          </p:spPr>
        </p:pic>
      </p:grpSp>
    </p:spTree>
    <p:extLst>
      <p:ext uri="{BB962C8B-B14F-4D97-AF65-F5344CB8AC3E}">
        <p14:creationId xmlns:p14="http://schemas.microsoft.com/office/powerpoint/2010/main" val="1876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anchor="b" anchorCtr="0">
            <a:norm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14DA03-155B-0EEF-AE9A-B3002ECE64CB}"/>
              </a:ext>
            </a:extLst>
          </p:cNvPr>
          <p:cNvSpPr>
            <a:spLocks noGrp="1"/>
          </p:cNvSpPr>
          <p:nvPr>
            <p:ph idx="14"/>
          </p:nvPr>
        </p:nvSpPr>
        <p:spPr>
          <a:xfrm>
            <a:off x="841248" y="2377440"/>
            <a:ext cx="10515600" cy="36576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10554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731520" y="2560320"/>
            <a:ext cx="6400800" cy="3657600"/>
          </a:xfrm>
        </p:spPr>
        <p:txBody>
          <a:bodyPr anchor="b">
            <a:normAutofit/>
          </a:bodyPr>
          <a:lstStyle>
            <a:lvl1pPr algn="l">
              <a:defRPr sz="4800"/>
            </a:lvl1pPr>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E805F030-D6EA-F6A3-3B68-7FD969DD8F65}"/>
              </a:ext>
            </a:extLst>
          </p:cNvPr>
          <p:cNvSpPr>
            <a:spLocks noGrp="1"/>
          </p:cNvSpPr>
          <p:nvPr>
            <p:ph type="pic" sz="quarter" idx="13"/>
          </p:nvPr>
        </p:nvSpPr>
        <p:spPr>
          <a:xfrm>
            <a:off x="7415784"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D2EFE84E-0920-FAF1-6CA8-DC5A96D2F870}"/>
              </a:ext>
            </a:extLst>
          </p:cNvPr>
          <p:cNvGrpSpPr/>
          <p:nvPr userDrawn="1"/>
        </p:nvGrpSpPr>
        <p:grpSpPr>
          <a:xfrm rot="15816438">
            <a:off x="615660" y="629558"/>
            <a:ext cx="1484669" cy="1452524"/>
            <a:chOff x="5437042" y="654465"/>
            <a:chExt cx="1484669" cy="1452524"/>
          </a:xfrm>
        </p:grpSpPr>
        <p:pic>
          <p:nvPicPr>
            <p:cNvPr id="19" name="Graphic 18">
              <a:extLst>
                <a:ext uri="{FF2B5EF4-FFF2-40B4-BE49-F238E27FC236}">
                  <a16:creationId xmlns:a16="http://schemas.microsoft.com/office/drawing/2014/main" id="{E01DCE20-09C5-0306-8775-265D4CF977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939004">
              <a:off x="5444492" y="657537"/>
              <a:ext cx="387385" cy="402285"/>
            </a:xfrm>
            <a:prstGeom prst="rect">
              <a:avLst/>
            </a:prstGeom>
          </p:spPr>
        </p:pic>
        <p:pic>
          <p:nvPicPr>
            <p:cNvPr id="20" name="Graphic 19">
              <a:extLst>
                <a:ext uri="{FF2B5EF4-FFF2-40B4-BE49-F238E27FC236}">
                  <a16:creationId xmlns:a16="http://schemas.microsoft.com/office/drawing/2014/main" id="{92584158-AAE2-FED3-948E-78EE07EE2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194546">
              <a:off x="6479159" y="654465"/>
              <a:ext cx="442552" cy="459573"/>
            </a:xfrm>
            <a:prstGeom prst="rect">
              <a:avLst/>
            </a:prstGeom>
          </p:spPr>
        </p:pic>
        <p:pic>
          <p:nvPicPr>
            <p:cNvPr id="21" name="Graphic 20">
              <a:extLst>
                <a:ext uri="{FF2B5EF4-FFF2-40B4-BE49-F238E27FC236}">
                  <a16:creationId xmlns:a16="http://schemas.microsoft.com/office/drawing/2014/main" id="{722E4E58-0AB1-23E3-BD3F-B997103B9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5989">
              <a:off x="5893647" y="1267000"/>
              <a:ext cx="808878" cy="839989"/>
            </a:xfrm>
            <a:prstGeom prst="rect">
              <a:avLst/>
            </a:prstGeom>
          </p:spPr>
        </p:pic>
      </p:grpSp>
    </p:spTree>
    <p:extLst>
      <p:ext uri="{BB962C8B-B14F-4D97-AF65-F5344CB8AC3E}">
        <p14:creationId xmlns:p14="http://schemas.microsoft.com/office/powerpoint/2010/main" val="110171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CBBE321C-2EF3-1AF9-6D78-453D4F3CC11E}"/>
              </a:ext>
            </a:extLst>
          </p:cNvPr>
          <p:cNvSpPr>
            <a:spLocks noGrp="1"/>
          </p:cNvSpPr>
          <p:nvPr>
            <p:ph idx="1"/>
          </p:nvPr>
        </p:nvSpPr>
        <p:spPr>
          <a:xfrm>
            <a:off x="731520" y="2340864"/>
            <a:ext cx="5486400" cy="3749040"/>
          </a:xfrm>
        </p:spPr>
        <p:txBody>
          <a:bodyPr lIns="91440" tIns="45720" rIns="91440" bIns="45720" anchor="t" anchorCtr="0"/>
          <a:lstStyle>
            <a:lvl1pPr marL="512064" indent="-512064">
              <a:buClr>
                <a:schemeClr val="tx1"/>
              </a:buClr>
              <a:buSzPct val="100000"/>
              <a:buFont typeface="+mj-lt"/>
              <a:buAutoNum type="arabicPeriod"/>
              <a:defRPr sz="1800"/>
            </a:lvl1pPr>
            <a:lvl2pPr marL="1028700" indent="-342900">
              <a:buClr>
                <a:schemeClr val="tx1"/>
              </a:buClr>
              <a:buSzPct val="100000"/>
              <a:buFont typeface="+mj-lt"/>
              <a:buAutoNum type="alphaLcPeriod"/>
              <a:defRPr sz="1600"/>
            </a:lvl2pPr>
            <a:lvl3pPr marL="1543050" indent="-400050">
              <a:buClr>
                <a:schemeClr val="tx1"/>
              </a:buClr>
              <a:buSzPct val="100000"/>
              <a:buFont typeface="+mj-lt"/>
              <a:buAutoNum type="romanLcPeriod"/>
              <a:defRPr sz="1600"/>
            </a:lvl3pPr>
            <a:lvl4pPr marL="1943100" indent="-342900">
              <a:buClr>
                <a:schemeClr val="tx1"/>
              </a:buClr>
              <a:buSzPct val="100000"/>
              <a:buFont typeface="+mj-lt"/>
              <a:buAutoNum type="arabicParenR"/>
              <a:defRPr sz="1600"/>
            </a:lvl4pPr>
            <a:lvl5pPr marL="2400300" indent="-342900">
              <a:buClr>
                <a:schemeClr val="tx1"/>
              </a:buClr>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967943-29F6-8B4F-D85A-3E3BC79F55C3}"/>
              </a:ext>
            </a:extLst>
          </p:cNvPr>
          <p:cNvSpPr>
            <a:spLocks noGrp="1"/>
          </p:cNvSpPr>
          <p:nvPr>
            <p:ph idx="13"/>
          </p:nvPr>
        </p:nvSpPr>
        <p:spPr>
          <a:xfrm>
            <a:off x="6885432" y="2340864"/>
            <a:ext cx="2834640" cy="3840480"/>
          </a:xfrm>
        </p:spPr>
        <p:txBody>
          <a:bodyPr anchor="t" anchorCtr="0"/>
          <a:lstStyle>
            <a:lvl1pPr marL="0" indent="0">
              <a:buClr>
                <a:schemeClr val="accent1"/>
              </a:buClr>
              <a:buSzPct val="90000"/>
              <a:buNone/>
              <a:defRPr sz="1800"/>
            </a:lvl1pPr>
            <a:lvl2pPr marL="457200" indent="-228600">
              <a:buClr>
                <a:schemeClr val="accent1"/>
              </a:buClr>
              <a:buSzPct val="90000"/>
              <a:defRPr sz="1600"/>
            </a:lvl2pPr>
            <a:lvl3pPr marL="914400" indent="-228600">
              <a:buClr>
                <a:schemeClr val="accent1"/>
              </a:buClr>
              <a:buSzPct val="90000"/>
              <a:defRPr sz="1600"/>
            </a:lvl3pPr>
            <a:lvl4pPr marL="13716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3" name="Straight Connector 2">
            <a:extLst>
              <a:ext uri="{FF2B5EF4-FFF2-40B4-BE49-F238E27FC236}">
                <a16:creationId xmlns:a16="http://schemas.microsoft.com/office/drawing/2014/main" id="{7ED4B7AC-0A74-D081-4126-7D5BB0DF978A}"/>
              </a:ext>
            </a:extLst>
          </p:cNvPr>
          <p:cNvCxnSpPr/>
          <p:nvPr userDrawn="1"/>
        </p:nvCxnSpPr>
        <p:spPr>
          <a:xfrm>
            <a:off x="6478854"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B193C94A-0AB2-B395-E722-487D1EB8AC5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9293"/>
          <a:stretch/>
        </p:blipFill>
        <p:spPr>
          <a:xfrm rot="16200000">
            <a:off x="9209319" y="2954216"/>
            <a:ext cx="3351115" cy="1371600"/>
          </a:xfrm>
          <a:prstGeom prst="rect">
            <a:avLst/>
          </a:prstGeom>
        </p:spPr>
      </p:pic>
      <p:pic>
        <p:nvPicPr>
          <p:cNvPr id="11" name="Graphic 10">
            <a:extLst>
              <a:ext uri="{FF2B5EF4-FFF2-40B4-BE49-F238E27FC236}">
                <a16:creationId xmlns:a16="http://schemas.microsoft.com/office/drawing/2014/main" id="{B79E72A1-BF08-EE06-7D8C-4AA04F7849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5533699" flipH="1">
            <a:off x="10582146" y="593463"/>
            <a:ext cx="831783" cy="863775"/>
          </a:xfrm>
          <a:prstGeom prst="rect">
            <a:avLst/>
          </a:prstGeom>
        </p:spPr>
      </p:pic>
      <p:pic>
        <p:nvPicPr>
          <p:cNvPr id="13" name="Graphic 12">
            <a:extLst>
              <a:ext uri="{FF2B5EF4-FFF2-40B4-BE49-F238E27FC236}">
                <a16:creationId xmlns:a16="http://schemas.microsoft.com/office/drawing/2014/main" id="{73A906E1-E32B-5A1F-2D56-B49187E0F2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066301" flipH="1" flipV="1">
            <a:off x="10582146" y="5416335"/>
            <a:ext cx="831783" cy="863775"/>
          </a:xfrm>
          <a:prstGeom prst="rect">
            <a:avLst/>
          </a:prstGeom>
        </p:spPr>
      </p:pic>
    </p:spTree>
    <p:extLst>
      <p:ext uri="{BB962C8B-B14F-4D97-AF65-F5344CB8AC3E}">
        <p14:creationId xmlns:p14="http://schemas.microsoft.com/office/powerpoint/2010/main" val="241578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04">
    <p:bg>
      <p:bgPr>
        <a:solidFill>
          <a:schemeClr val="accent4">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4A504C4-F594-8A14-20FD-71ABDA846B4B}"/>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5303520" cy="4023360"/>
          </a:xfrm>
        </p:spPr>
        <p:txBody>
          <a:bodyPr lIns="0" rIns="0">
            <a:normAutofit/>
          </a:bodyPr>
          <a:lstStyle>
            <a:lvl1pPr algn="ctr">
              <a:defRPr sz="4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anchor="ctr" anchorCtr="0"/>
          <a:lstStyle>
            <a:lvl1pPr marL="0" indent="0">
              <a:buNone/>
              <a:defRPr sz="20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phic 6">
            <a:extLst>
              <a:ext uri="{FF2B5EF4-FFF2-40B4-BE49-F238E27FC236}">
                <a16:creationId xmlns:a16="http://schemas.microsoft.com/office/drawing/2014/main" id="{4EECEFCD-B1A9-DF64-DD0A-FB2E7AE95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98573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4937760" cy="4023360"/>
          </a:xfrm>
        </p:spPr>
        <p:txBody>
          <a:bodyPr lIns="0" tIns="0" rIns="0" bIns="0">
            <a:norm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8" name="Graphic 7">
            <a:extLst>
              <a:ext uri="{FF2B5EF4-FFF2-40B4-BE49-F238E27FC236}">
                <a16:creationId xmlns:a16="http://schemas.microsoft.com/office/drawing/2014/main" id="{14A4B7E5-B9DF-4656-97A9-2E604E49E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17712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60195EE-CFED-7B58-C5A5-E6E1E87B304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9144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6" name="Group 15">
            <a:extLst>
              <a:ext uri="{FF2B5EF4-FFF2-40B4-BE49-F238E27FC236}">
                <a16:creationId xmlns:a16="http://schemas.microsoft.com/office/drawing/2014/main" id="{33E18BAB-7B25-780A-BE65-350200AA4D7A}"/>
              </a:ext>
            </a:extLst>
          </p:cNvPr>
          <p:cNvGrpSpPr/>
          <p:nvPr userDrawn="1"/>
        </p:nvGrpSpPr>
        <p:grpSpPr>
          <a:xfrm>
            <a:off x="577213" y="507265"/>
            <a:ext cx="3844662" cy="3928902"/>
            <a:chOff x="797347" y="638844"/>
            <a:chExt cx="3729519" cy="3811236"/>
          </a:xfrm>
        </p:grpSpPr>
        <p:sp>
          <p:nvSpPr>
            <p:cNvPr id="13" name="Oval 12">
              <a:extLst>
                <a:ext uri="{FF2B5EF4-FFF2-40B4-BE49-F238E27FC236}">
                  <a16:creationId xmlns:a16="http://schemas.microsoft.com/office/drawing/2014/main" id="{8D24158F-3B6B-E5FD-893D-E161110F443C}"/>
                </a:ext>
              </a:extLst>
            </p:cNvPr>
            <p:cNvSpPr/>
            <p:nvPr/>
          </p:nvSpPr>
          <p:spPr>
            <a:xfrm>
              <a:off x="1285729" y="1158795"/>
              <a:ext cx="2771335" cy="27713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5E909EE-5132-14BC-E20E-412B591A6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6138">
              <a:off x="797347" y="2793821"/>
              <a:ext cx="2505773" cy="1422196"/>
            </a:xfrm>
            <a:prstGeom prst="rect">
              <a:avLst/>
            </a:prstGeom>
          </p:spPr>
        </p:pic>
        <p:pic>
          <p:nvPicPr>
            <p:cNvPr id="12" name="Graphic 11">
              <a:extLst>
                <a:ext uri="{FF2B5EF4-FFF2-40B4-BE49-F238E27FC236}">
                  <a16:creationId xmlns:a16="http://schemas.microsoft.com/office/drawing/2014/main" id="{B6888180-4AC6-A959-2940-10BF0CA40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926" y="638844"/>
              <a:ext cx="3710940" cy="3811236"/>
            </a:xfrm>
            <a:prstGeom prst="rect">
              <a:avLst/>
            </a:prstGeom>
          </p:spPr>
        </p:pic>
      </p:grpSp>
    </p:spTree>
    <p:extLst>
      <p:ext uri="{BB962C8B-B14F-4D97-AF65-F5344CB8AC3E}">
        <p14:creationId xmlns:p14="http://schemas.microsoft.com/office/powerpoint/2010/main" val="152822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7FE40C8E-7A79-6285-A56D-54B714BE56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639420" y="731520"/>
            <a:ext cx="10913161" cy="1371600"/>
          </a:xfrm>
          <a:prstGeom prst="rect">
            <a:avLst/>
          </a:prstGeom>
        </p:spPr>
      </p:pic>
      <p:sp>
        <p:nvSpPr>
          <p:cNvPr id="9" name="Title 1">
            <a:extLst>
              <a:ext uri="{FF2B5EF4-FFF2-40B4-BE49-F238E27FC236}">
                <a16:creationId xmlns:a16="http://schemas.microsoft.com/office/drawing/2014/main" id="{3258B21D-A539-48D1-461B-7C16E045AD38}"/>
              </a:ext>
            </a:extLst>
          </p:cNvPr>
          <p:cNvSpPr>
            <a:spLocks noGrp="1"/>
          </p:cNvSpPr>
          <p:nvPr>
            <p:ph type="title"/>
          </p:nvPr>
        </p:nvSpPr>
        <p:spPr>
          <a:xfrm>
            <a:off x="731520" y="2203704"/>
            <a:ext cx="4937760" cy="4023360"/>
          </a:xfrm>
        </p:spPr>
        <p:txBody>
          <a:bodyPr lIns="0" tIns="0" rIns="0" bIns="0">
            <a:normAutofit/>
          </a:bodyPr>
          <a:lstStyle>
            <a:lvl1pPr algn="ctr">
              <a:defRPr sz="36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1D1FCDB-AFA4-5977-8DBB-07E6F6BDDFC6}"/>
              </a:ext>
            </a:extLst>
          </p:cNvPr>
          <p:cNvSpPr>
            <a:spLocks noGrp="1"/>
          </p:cNvSpPr>
          <p:nvPr>
            <p:ph idx="1"/>
          </p:nvPr>
        </p:nvSpPr>
        <p:spPr>
          <a:xfrm>
            <a:off x="6099048" y="2203704"/>
            <a:ext cx="5303520" cy="4023360"/>
          </a:xfrm>
        </p:spPr>
        <p:txBody>
          <a:bodyPr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245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731520"/>
          </a:xfrm>
        </p:spPr>
        <p:txBody>
          <a:bodyPr>
            <a:normAutofit/>
          </a:bodyPr>
          <a:lstStyle>
            <a:lvl1pPr marL="0" indent="0" algn="l">
              <a:spcBef>
                <a:spcPts val="0"/>
              </a:spcBef>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E805F030-D6EA-F6A3-3B68-7FD969DD8F65}"/>
              </a:ext>
            </a:extLst>
          </p:cNvPr>
          <p:cNvSpPr>
            <a:spLocks noGrp="1"/>
          </p:cNvSpPr>
          <p:nvPr>
            <p:ph type="pic" sz="quarter" idx="13"/>
          </p:nvPr>
        </p:nvSpPr>
        <p:spPr>
          <a:xfrm>
            <a:off x="731520"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r>
              <a:rPr lang="en-US"/>
              <a:t>Click icon to add picture</a:t>
            </a:r>
            <a:endParaRPr lang="en-US" dirty="0"/>
          </a:p>
        </p:txBody>
      </p:sp>
      <p:grpSp>
        <p:nvGrpSpPr>
          <p:cNvPr id="12" name="Group 11">
            <a:extLst>
              <a:ext uri="{FF2B5EF4-FFF2-40B4-BE49-F238E27FC236}">
                <a16:creationId xmlns:a16="http://schemas.microsoft.com/office/drawing/2014/main" id="{C9159AF6-DC73-3F3B-4DE1-FF96E102AD91}"/>
              </a:ext>
            </a:extLst>
          </p:cNvPr>
          <p:cNvGrpSpPr/>
          <p:nvPr userDrawn="1"/>
        </p:nvGrpSpPr>
        <p:grpSpPr>
          <a:xfrm>
            <a:off x="5151782" y="718837"/>
            <a:ext cx="6448714" cy="1109963"/>
            <a:chOff x="5151782" y="718837"/>
            <a:chExt cx="6448714" cy="1109963"/>
          </a:xfrm>
        </p:grpSpPr>
        <p:pic>
          <p:nvPicPr>
            <p:cNvPr id="11" name="Graphic 10">
              <a:extLst>
                <a:ext uri="{FF2B5EF4-FFF2-40B4-BE49-F238E27FC236}">
                  <a16:creationId xmlns:a16="http://schemas.microsoft.com/office/drawing/2014/main" id="{FF27E39F-E57E-E1BA-1D9F-200F07AF3D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3966" r="30980"/>
            <a:stretch/>
          </p:blipFill>
          <p:spPr>
            <a:xfrm flipV="1">
              <a:off x="5151782" y="731520"/>
              <a:ext cx="3060401" cy="1097280"/>
            </a:xfrm>
            <a:prstGeom prst="rect">
              <a:avLst/>
            </a:prstGeom>
          </p:spPr>
        </p:pic>
        <p:pic>
          <p:nvPicPr>
            <p:cNvPr id="13" name="Graphic 12">
              <a:extLst>
                <a:ext uri="{FF2B5EF4-FFF2-40B4-BE49-F238E27FC236}">
                  <a16:creationId xmlns:a16="http://schemas.microsoft.com/office/drawing/2014/main" id="{AE6E711D-4BC1-A8B6-96F6-4D100948DDC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374"/>
            <a:stretch/>
          </p:blipFill>
          <p:spPr>
            <a:xfrm flipV="1">
              <a:off x="8752114" y="731520"/>
              <a:ext cx="2848382" cy="1097280"/>
            </a:xfrm>
            <a:prstGeom prst="rect">
              <a:avLst/>
            </a:prstGeom>
          </p:spPr>
        </p:pic>
        <p:pic>
          <p:nvPicPr>
            <p:cNvPr id="14" name="Graphic 13">
              <a:extLst>
                <a:ext uri="{FF2B5EF4-FFF2-40B4-BE49-F238E27FC236}">
                  <a16:creationId xmlns:a16="http://schemas.microsoft.com/office/drawing/2014/main" id="{2966DB51-3326-B7CD-79CC-419B0BAA4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01933">
              <a:off x="8148575" y="718837"/>
              <a:ext cx="716638" cy="744201"/>
            </a:xfrm>
            <a:prstGeom prst="rect">
              <a:avLst/>
            </a:prstGeom>
          </p:spPr>
        </p:pic>
      </p:grpSp>
    </p:spTree>
    <p:extLst>
      <p:ext uri="{BB962C8B-B14F-4D97-AF65-F5344CB8AC3E}">
        <p14:creationId xmlns:p14="http://schemas.microsoft.com/office/powerpoint/2010/main" val="197609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anchor="b" anchorCtr="0">
            <a:normAutofit/>
          </a:bodyPr>
          <a:lstStyle>
            <a:lvl1pPr algn="ctr">
              <a:defRPr sz="36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CBBE321C-2EF3-1AF9-6D78-453D4F3CC11E}"/>
              </a:ext>
            </a:extLst>
          </p:cNvPr>
          <p:cNvSpPr>
            <a:spLocks noGrp="1"/>
          </p:cNvSpPr>
          <p:nvPr>
            <p:ph idx="1"/>
          </p:nvPr>
        </p:nvSpPr>
        <p:spPr>
          <a:xfrm>
            <a:off x="749808" y="2340864"/>
            <a:ext cx="3849624" cy="3840480"/>
          </a:xfrm>
        </p:spPr>
        <p:txBody>
          <a:bodyPr lIns="0" tIns="0" rIns="0" bIns="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C7F250DD-8A39-BA2C-52AA-D45675F76B14}"/>
              </a:ext>
            </a:extLst>
          </p:cNvPr>
          <p:cNvSpPr>
            <a:spLocks noGrp="1"/>
          </p:cNvSpPr>
          <p:nvPr>
            <p:ph type="body" sz="quarter" idx="14"/>
          </p:nvPr>
        </p:nvSpPr>
        <p:spPr>
          <a:xfrm>
            <a:off x="5549900" y="2341563"/>
            <a:ext cx="5815584" cy="452437"/>
          </a:xfrm>
        </p:spPr>
        <p:txBody>
          <a:bodyPr lIns="0" tIns="0" rIns="0" bIns="0">
            <a:noAutofit/>
          </a:bodyPr>
          <a:lstStyle>
            <a:lvl1pPr marL="0" indent="0">
              <a:spcBef>
                <a:spcPts val="0"/>
              </a:spcBef>
              <a:buNone/>
              <a:defRPr sz="1800"/>
            </a:lvl1pPr>
          </a:lstStyle>
          <a:p>
            <a:pPr lvl="0"/>
            <a:r>
              <a:rPr lang="en-US"/>
              <a:t>Click to edit Master text styles</a:t>
            </a:r>
          </a:p>
        </p:txBody>
      </p:sp>
      <p:sp>
        <p:nvSpPr>
          <p:cNvPr id="12" name="Content Placeholder 2">
            <a:extLst>
              <a:ext uri="{FF2B5EF4-FFF2-40B4-BE49-F238E27FC236}">
                <a16:creationId xmlns:a16="http://schemas.microsoft.com/office/drawing/2014/main" id="{D7967943-29F6-8B4F-D85A-3E3BC79F55C3}"/>
              </a:ext>
            </a:extLst>
          </p:cNvPr>
          <p:cNvSpPr>
            <a:spLocks noGrp="1"/>
          </p:cNvSpPr>
          <p:nvPr>
            <p:ph idx="13"/>
          </p:nvPr>
        </p:nvSpPr>
        <p:spPr>
          <a:xfrm>
            <a:off x="5550408" y="2794683"/>
            <a:ext cx="5696712" cy="3532965"/>
          </a:xfrm>
        </p:spPr>
        <p:txBody>
          <a:bodyPr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9" name="Straight Connector 8">
            <a:extLst>
              <a:ext uri="{FF2B5EF4-FFF2-40B4-BE49-F238E27FC236}">
                <a16:creationId xmlns:a16="http://schemas.microsoft.com/office/drawing/2014/main" id="{E8FA209F-9796-B2AD-2E33-AE47DA0240A3}"/>
              </a:ext>
            </a:extLst>
          </p:cNvPr>
          <p:cNvCxnSpPr/>
          <p:nvPr userDrawn="1"/>
        </p:nvCxnSpPr>
        <p:spPr>
          <a:xfrm>
            <a:off x="5043951"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3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ED119E5E-F8F1-0767-C2E4-4F21FEBDAAFC}"/>
              </a:ext>
            </a:extLst>
          </p:cNvPr>
          <p:cNvSpPr>
            <a:spLocks noGrp="1"/>
          </p:cNvSpPr>
          <p:nvPr>
            <p:ph type="ctrTitle"/>
          </p:nvPr>
        </p:nvSpPr>
        <p:spPr>
          <a:xfrm>
            <a:off x="731520" y="1554480"/>
            <a:ext cx="6400800" cy="2103120"/>
          </a:xfrm>
        </p:spPr>
        <p:txBody>
          <a:bodyPr anchor="ctr">
            <a:normAutofit/>
          </a:bodyPr>
          <a:lstStyle>
            <a:lvl1pPr algn="ctr">
              <a:defRPr sz="360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F48D61E1-F43F-7EC3-A01D-52F8769F1003}"/>
              </a:ext>
            </a:extLst>
          </p:cNvPr>
          <p:cNvSpPr>
            <a:spLocks noGrp="1"/>
          </p:cNvSpPr>
          <p:nvPr>
            <p:ph idx="1"/>
          </p:nvPr>
        </p:nvSpPr>
        <p:spPr>
          <a:xfrm>
            <a:off x="731520" y="3840480"/>
            <a:ext cx="6400800" cy="22860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423177-D8B7-2418-2C26-96BD628397A9}"/>
              </a:ext>
            </a:extLst>
          </p:cNvPr>
          <p:cNvSpPr>
            <a:spLocks noGrp="1"/>
          </p:cNvSpPr>
          <p:nvPr>
            <p:ph type="pic" sz="quarter" idx="13"/>
          </p:nvPr>
        </p:nvSpPr>
        <p:spPr>
          <a:xfrm>
            <a:off x="7580376"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2" name="Graphic 11">
            <a:extLst>
              <a:ext uri="{FF2B5EF4-FFF2-40B4-BE49-F238E27FC236}">
                <a16:creationId xmlns:a16="http://schemas.microsoft.com/office/drawing/2014/main" id="{58A9C5B8-2990-93CB-7146-611D366766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2738" r="35243"/>
          <a:stretch/>
        </p:blipFill>
        <p:spPr>
          <a:xfrm>
            <a:off x="740233" y="470266"/>
            <a:ext cx="2562499" cy="1005840"/>
          </a:xfrm>
          <a:prstGeom prst="rect">
            <a:avLst/>
          </a:prstGeom>
        </p:spPr>
      </p:pic>
    </p:spTree>
    <p:extLst>
      <p:ext uri="{BB962C8B-B14F-4D97-AF65-F5344CB8AC3E}">
        <p14:creationId xmlns:p14="http://schemas.microsoft.com/office/powerpoint/2010/main" val="138139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5CB646E-623F-ACC0-0BCC-D09DB046C073}"/>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31520" y="2377440"/>
            <a:ext cx="4846320" cy="2011680"/>
          </a:xfrm>
        </p:spPr>
        <p:txBody>
          <a:bodyPr/>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492240" y="2377440"/>
            <a:ext cx="4846320" cy="2011680"/>
          </a:xfrm>
        </p:spPr>
        <p:txBody>
          <a:bodyPr/>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9" name="Graphic 8">
            <a:extLst>
              <a:ext uri="{FF2B5EF4-FFF2-40B4-BE49-F238E27FC236}">
                <a16:creationId xmlns:a16="http://schemas.microsoft.com/office/drawing/2014/main" id="{AAE407CB-377A-BED8-EF6C-5B5B9D236E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51646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F48D61E1-F43F-7EC3-A01D-52F8769F1003}"/>
              </a:ext>
            </a:extLst>
          </p:cNvPr>
          <p:cNvSpPr>
            <a:spLocks noGrp="1"/>
          </p:cNvSpPr>
          <p:nvPr>
            <p:ph idx="1"/>
          </p:nvPr>
        </p:nvSpPr>
        <p:spPr>
          <a:xfrm>
            <a:off x="841248" y="2377439"/>
            <a:ext cx="2834640" cy="3657599"/>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4F14DA03-155B-0EEF-AE9A-B3002ECE64CB}"/>
              </a:ext>
            </a:extLst>
          </p:cNvPr>
          <p:cNvSpPr>
            <a:spLocks noGrp="1"/>
          </p:cNvSpPr>
          <p:nvPr>
            <p:ph idx="14"/>
          </p:nvPr>
        </p:nvSpPr>
        <p:spPr>
          <a:xfrm>
            <a:off x="4361688" y="2377440"/>
            <a:ext cx="6986016" cy="36576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30698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254339"/>
            <a:ext cx="2743200" cy="228600"/>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fld id="{906A8E3A-8DBF-0542-BC99-444DCA0CC2C2}" type="datetimeFigureOut">
              <a:rPr lang="en-US" smtClean="0"/>
              <a:pPr/>
              <a:t>4/24/2025</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254339"/>
            <a:ext cx="4114800" cy="228600"/>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254339"/>
            <a:ext cx="416859" cy="228600"/>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703" r:id="rId2"/>
    <p:sldLayoutId id="2147483695" r:id="rId3"/>
    <p:sldLayoutId id="2147483694" r:id="rId4"/>
    <p:sldLayoutId id="2147483696" r:id="rId5"/>
    <p:sldLayoutId id="2147483704" r:id="rId6"/>
    <p:sldLayoutId id="2147483698" r:id="rId7"/>
    <p:sldLayoutId id="2147483705" r:id="rId8"/>
    <p:sldLayoutId id="2147483706" r:id="rId9"/>
    <p:sldLayoutId id="2147483707" r:id="rId10"/>
    <p:sldLayoutId id="2147483708" r:id="rId11"/>
    <p:sldLayoutId id="2147483709" r:id="rId12"/>
    <p:sldLayoutId id="2147483702" r:id="rId13"/>
  </p:sldLayoutIdLst>
  <p:txStyles>
    <p:titleStyle>
      <a:lvl1pPr algn="l" defTabSz="914400" rtl="0" eaLnBrk="1" latinLnBrk="0" hangingPunct="1">
        <a:lnSpc>
          <a:spcPct val="90000"/>
        </a:lnSpc>
        <a:spcBef>
          <a:spcPct val="0"/>
        </a:spcBef>
        <a:buNone/>
        <a:defRPr sz="2400" b="0" kern="1200" spc="150" baseline="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alpha val="40000"/>
          </a:scheme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D0CB20F-6AE1-1AD7-2AA5-50FACF083EFD}"/>
              </a:ext>
            </a:extLst>
          </p:cNvPr>
          <p:cNvSpPr>
            <a:spLocks noGrp="1"/>
          </p:cNvSpPr>
          <p:nvPr>
            <p:ph type="ctrTitle"/>
          </p:nvPr>
        </p:nvSpPr>
        <p:spPr>
          <a:xfrm>
            <a:off x="731520" y="1463040"/>
            <a:ext cx="7772400" cy="4754880"/>
          </a:xfrm>
        </p:spPr>
        <p:txBody>
          <a:bodyPr lIns="0" tIns="0" rIns="0" bIns="0">
            <a:normAutofit/>
          </a:bodyPr>
          <a:lstStyle/>
          <a:p>
            <a:r>
              <a:rPr lang="en-US" sz="8800" dirty="0">
                <a:latin typeface="Edwardian Script ITC" panose="030303020407070D0804" pitchFamily="66" charset="0"/>
              </a:rPr>
              <a:t>Booked and Busy Creatives</a:t>
            </a:r>
          </a:p>
        </p:txBody>
      </p:sp>
      <p:sp>
        <p:nvSpPr>
          <p:cNvPr id="21" name="Subtitle 20">
            <a:extLst>
              <a:ext uri="{FF2B5EF4-FFF2-40B4-BE49-F238E27FC236}">
                <a16:creationId xmlns:a16="http://schemas.microsoft.com/office/drawing/2014/main" id="{6736B65B-9159-75EE-D968-9BF18FF2DDF0}"/>
              </a:ext>
            </a:extLst>
          </p:cNvPr>
          <p:cNvSpPr>
            <a:spLocks noGrp="1"/>
          </p:cNvSpPr>
          <p:nvPr>
            <p:ph type="subTitle" idx="1"/>
          </p:nvPr>
        </p:nvSpPr>
        <p:spPr>
          <a:xfrm>
            <a:off x="731520" y="731520"/>
            <a:ext cx="6858000" cy="731520"/>
          </a:xfrm>
        </p:spPr>
        <p:txBody>
          <a:bodyPr lIns="0" tIns="0" rIns="0" bIns="0"/>
          <a:lstStyle/>
          <a:p>
            <a:r>
              <a:rPr lang="en-US" altLang="ja-JP" dirty="0"/>
              <a:t>By Reatlegile Masina</a:t>
            </a:r>
          </a:p>
        </p:txBody>
      </p:sp>
    </p:spTree>
    <p:extLst>
      <p:ext uri="{BB962C8B-B14F-4D97-AF65-F5344CB8AC3E}">
        <p14:creationId xmlns:p14="http://schemas.microsoft.com/office/powerpoint/2010/main" val="2582319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sndAc>
          <p:stSnd>
            <p:snd r:embed="rId2" name="whoosh.wav"/>
          </p:stSnd>
        </p:sndAc>
      </p:transition>
    </mc:Choice>
    <mc:Fallback xmlns="">
      <p:transition spd="slow">
        <p:fade/>
        <p:sndAc>
          <p:stSnd>
            <p:snd r:embed="rId3" name="whoosh.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1BC1-2932-3099-F1BF-EB0B38A0B969}"/>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C411E2E6-A609-CB1B-EEE1-70BD08487AC4}"/>
              </a:ext>
            </a:extLst>
          </p:cNvPr>
          <p:cNvSpPr>
            <a:spLocks noGrp="1"/>
          </p:cNvSpPr>
          <p:nvPr>
            <p:ph idx="14"/>
          </p:nvPr>
        </p:nvSpPr>
        <p:spPr/>
        <p:txBody>
          <a:bodyPr>
            <a:normAutofit fontScale="77500" lnSpcReduction="20000"/>
          </a:bodyPr>
          <a:lstStyle/>
          <a:p>
            <a:pPr marL="342900" lvl="0" indent="-342900" algn="just">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Brand Awareness: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Generating an undeniable online presence in order to build brand recognition and create loyal clients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Booked and Busy Creatives wants to ensure that they are known for their unique approach on handling artistic skills and talents and ensuring that it is profitable for all parties involved.</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Sales and Revenue:</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 </a:t>
            </a:r>
            <a:r>
              <a:rPr lang="en-GB" sz="1800" b="1" dirty="0">
                <a:effectLst/>
                <a:latin typeface="Arial" panose="020B0604020202020204" pitchFamily="34" charset="0"/>
                <a:ea typeface="Aptos" panose="020B0004020202020204" pitchFamily="34" charset="0"/>
              </a:rPr>
              <a:t>:</a:t>
            </a:r>
            <a:r>
              <a:rPr lang="en-GB" sz="1800" dirty="0">
                <a:effectLst/>
                <a:latin typeface="Arial" panose="020B0604020202020204" pitchFamily="34" charset="0"/>
                <a:ea typeface="Aptos" panose="020B0004020202020204" pitchFamily="34" charset="0"/>
              </a:rPr>
              <a:t> Making the online registrations so much easier as well as handle. Moreover, the ability to double sales will increase as it is more assessable and efficient to be a part of the Booked and Busy creatives. This will indeed increase our client base.</a:t>
            </a:r>
            <a:r>
              <a:rPr lang="en-GB" sz="1800" dirty="0">
                <a:effectLst/>
                <a:latin typeface="Aptos" panose="020B0004020202020204" pitchFamily="34" charset="0"/>
                <a:ea typeface="Aptos" panose="020B0004020202020204" pitchFamily="34" charset="0"/>
                <a:cs typeface="Times New Roman" panose="02020603050405020304" pitchFamily="18" charset="0"/>
              </a:rPr>
              <a:t> </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Customer Attainment:</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 </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Booked and Busy Creatives aims to utilize Search Engine Optimization to ensure that they are one the first/top agencies that appear when people search for content creator funds, workshops, skill enhancement as well as talent agencies in addition this type of online marketing will charm potential businesses and new creatives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Customer Support:</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a:t>
            </a:r>
            <a:r>
              <a:rPr lang="en-ZA" sz="1800" dirty="0">
                <a:effectLst/>
                <a:latin typeface="Arial" panose="020B0604020202020204" pitchFamily="34" charset="0"/>
                <a:ea typeface="Aptos" panose="020B0004020202020204" pitchFamily="34" charset="0"/>
              </a:rPr>
              <a:t>Having a website will be very beneficial for all parties involved as a FAQ section will reduce the admin for both the consumer or intermediary. They will have access to the exact store location for walk ins and an in-depth contact information section for customer inquiries.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651847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450B-BFA5-9D19-3C01-A73B885638B8}"/>
              </a:ext>
            </a:extLst>
          </p:cNvPr>
          <p:cNvSpPr>
            <a:spLocks noGrp="1"/>
          </p:cNvSpPr>
          <p:nvPr>
            <p:ph type="ctrTitle"/>
          </p:nvPr>
        </p:nvSpPr>
        <p:spPr>
          <a:xfrm>
            <a:off x="836295" y="623455"/>
            <a:ext cx="10834774" cy="5594465"/>
          </a:xfrm>
        </p:spPr>
        <p:txBody>
          <a:bodyPr anchor="ctr">
            <a:normAutofit/>
          </a:bodyPr>
          <a:lstStyle/>
          <a:p>
            <a:r>
              <a:rPr lang="en-US" sz="9600" dirty="0">
                <a:latin typeface="Edwardian Script ITC" panose="030303020407070D0804" pitchFamily="66" charset="0"/>
              </a:rPr>
              <a:t>Thank You</a:t>
            </a:r>
          </a:p>
        </p:txBody>
      </p:sp>
    </p:spTree>
    <p:extLst>
      <p:ext uri="{BB962C8B-B14F-4D97-AF65-F5344CB8AC3E}">
        <p14:creationId xmlns:p14="http://schemas.microsoft.com/office/powerpoint/2010/main" val="50390029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731520" y="731520"/>
            <a:ext cx="4937760" cy="4023360"/>
          </a:xfrm>
          <a:noFill/>
        </p:spPr>
        <p:txBody>
          <a:bodyPr lIns="0" tIns="0" rIns="0" bIns="0" anchor="ctr" anchorCtr="0">
            <a:noAutofit/>
          </a:bodyPr>
          <a:lstStyle/>
          <a:p>
            <a:r>
              <a:rPr lang="en-US" dirty="0"/>
              <a:t>Website pitch</a:t>
            </a:r>
            <a:br>
              <a:rPr lang="en-US" dirty="0"/>
            </a:br>
            <a:r>
              <a:rPr lang="en-US" dirty="0"/>
              <a:t>table of content</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6099048" y="731520"/>
            <a:ext cx="5303520" cy="4023360"/>
          </a:xfrm>
          <a:noFill/>
        </p:spPr>
        <p:txBody>
          <a:bodyPr lIns="0" tIns="0" rIns="0" bIns="0" anchor="ctr" anchorCtr="0">
            <a:normAutofit/>
          </a:bodyPr>
          <a:lstStyle/>
          <a:p>
            <a:r>
              <a:rPr lang="en-US" dirty="0"/>
              <a:t>Business Background</a:t>
            </a:r>
          </a:p>
          <a:p>
            <a:r>
              <a:rPr lang="en-ZA" dirty="0"/>
              <a:t>Marketing-Related Thinking Behind the Website</a:t>
            </a:r>
          </a:p>
          <a:p>
            <a:r>
              <a:rPr lang="en-ZA" dirty="0"/>
              <a:t>Motivation for Developing the Website</a:t>
            </a:r>
          </a:p>
          <a:p>
            <a:r>
              <a:rPr lang="en-ZA" dirty="0"/>
              <a:t>Objectives of Having a website</a:t>
            </a:r>
            <a:endParaRPr lang="en-US" dirty="0"/>
          </a:p>
        </p:txBody>
      </p:sp>
    </p:spTree>
    <p:extLst>
      <p:ext uri="{BB962C8B-B14F-4D97-AF65-F5344CB8AC3E}">
        <p14:creationId xmlns:p14="http://schemas.microsoft.com/office/powerpoint/2010/main" val="416955289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a:noAutofit/>
          </a:bodyPr>
          <a:lstStyle/>
          <a:p>
            <a:r>
              <a:rPr lang="en-US" dirty="0"/>
              <a:t>Business Background</a:t>
            </a:r>
          </a:p>
        </p:txBody>
      </p:sp>
    </p:spTree>
    <p:extLst>
      <p:ext uri="{BB962C8B-B14F-4D97-AF65-F5344CB8AC3E}">
        <p14:creationId xmlns:p14="http://schemas.microsoft.com/office/powerpoint/2010/main" val="43519539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22570" y="2203704"/>
            <a:ext cx="10779998" cy="4023360"/>
          </a:xfrm>
          <a:noFill/>
        </p:spPr>
        <p:txBody>
          <a:bodyPr lIns="0" tIns="0" rIns="0" bIns="0">
            <a:normAutofit/>
          </a:bodyPr>
          <a:lstStyle/>
          <a:p>
            <a:r>
              <a:rPr lang="en-US" b="1" dirty="0">
                <a:latin typeface="Arial" panose="020B0604020202020204" pitchFamily="34" charset="0"/>
                <a:cs typeface="Arial" panose="020B0604020202020204" pitchFamily="34" charset="0"/>
              </a:rPr>
              <a:t>Name: </a:t>
            </a:r>
            <a:r>
              <a:rPr lang="en-US" dirty="0">
                <a:latin typeface="Arial" panose="020B0604020202020204" pitchFamily="34" charset="0"/>
                <a:cs typeface="Arial" panose="020B0604020202020204" pitchFamily="34" charset="0"/>
              </a:rPr>
              <a:t> Booked and Busy Creatives</a:t>
            </a:r>
          </a:p>
          <a:p>
            <a:r>
              <a:rPr lang="en-ZA" b="1" dirty="0">
                <a:latin typeface="Arial" panose="020B0604020202020204" pitchFamily="34" charset="0"/>
                <a:ea typeface="Aptos" panose="020B0004020202020204" pitchFamily="34" charset="0"/>
              </a:rPr>
              <a:t>Location: </a:t>
            </a:r>
            <a:r>
              <a:rPr lang="en-ZA" dirty="0">
                <a:latin typeface="Arial" panose="020B0604020202020204" pitchFamily="34" charset="0"/>
                <a:ea typeface="Aptos" panose="020B0004020202020204" pitchFamily="34" charset="0"/>
              </a:rPr>
              <a:t>Sandton, South Africa </a:t>
            </a:r>
          </a:p>
          <a:p>
            <a:r>
              <a:rPr lang="en-ZA" b="1" dirty="0">
                <a:latin typeface="Arial" panose="020B0604020202020204" pitchFamily="34" charset="0"/>
                <a:ea typeface="Aptos" panose="020B0004020202020204" pitchFamily="34" charset="0"/>
              </a:rPr>
              <a:t>Type of Business: </a:t>
            </a:r>
            <a:r>
              <a:rPr lang="en-ZA" dirty="0">
                <a:latin typeface="Arial" panose="020B0604020202020204" pitchFamily="34" charset="0"/>
                <a:ea typeface="Aptos" panose="020B0004020202020204" pitchFamily="34" charset="0"/>
              </a:rPr>
              <a:t>Creative Agency </a:t>
            </a:r>
            <a:endParaRPr lang="en-US" dirty="0">
              <a:latin typeface="Arial" panose="020B0604020202020204" pitchFamily="34" charset="0"/>
              <a:cs typeface="Arial" panose="020B0604020202020204" pitchFamily="34" charset="0"/>
            </a:endParaRPr>
          </a:p>
          <a:p>
            <a:r>
              <a:rPr lang="en-ZA" b="1" dirty="0">
                <a:latin typeface="Arial" panose="020B0604020202020204" pitchFamily="34" charset="0"/>
                <a:ea typeface="Aptos" panose="020B0004020202020204" pitchFamily="34" charset="0"/>
              </a:rPr>
              <a:t>Products/Services</a:t>
            </a:r>
            <a:r>
              <a:rPr lang="en-ZA" dirty="0">
                <a:latin typeface="Arial" panose="020B0604020202020204" pitchFamily="34" charset="0"/>
                <a:ea typeface="Aptos" panose="020B0004020202020204" pitchFamily="34" charset="0"/>
              </a:rPr>
              <a:t>: Acting, dancing, and singing classes, Content creation coaching, photography workshops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667467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727643" y="2631332"/>
            <a:ext cx="6702357" cy="3540868"/>
          </a:xfrm>
          <a:noFill/>
        </p:spPr>
        <p:txBody>
          <a:bodyPr lIns="0" tIns="0" rIns="0" bIns="0">
            <a:noAutofit/>
          </a:bodyPr>
          <a:lstStyle/>
          <a:p>
            <a:r>
              <a:rPr lang="en-US" dirty="0"/>
              <a:t>Marketing -</a:t>
            </a:r>
            <a:r>
              <a:rPr lang="en-ZA" dirty="0"/>
              <a:t>Related Thinking Behind the Website</a:t>
            </a:r>
            <a:endParaRPr lang="en-US" dirty="0"/>
          </a:p>
        </p:txBody>
      </p:sp>
      <p:pic>
        <p:nvPicPr>
          <p:cNvPr id="10" name="Picture Placeholder 9" descr="A mountain view through flowers on a tre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666865" y="685800"/>
            <a:ext cx="3840480" cy="5486400"/>
          </a:xfrm>
          <a:solidFill>
            <a:schemeClr val="bg1">
              <a:lumMod val="95000"/>
            </a:schemeClr>
          </a:solidFill>
          <a:ln w="6350">
            <a:noFill/>
          </a:ln>
        </p:spPr>
      </p:pic>
    </p:spTree>
    <p:extLst>
      <p:ext uri="{BB962C8B-B14F-4D97-AF65-F5344CB8AC3E}">
        <p14:creationId xmlns:p14="http://schemas.microsoft.com/office/powerpoint/2010/main" val="10080375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160-26FB-355B-42D2-9398879BBF14}"/>
              </a:ext>
            </a:extLst>
          </p:cNvPr>
          <p:cNvSpPr>
            <a:spLocks noGrp="1"/>
          </p:cNvSpPr>
          <p:nvPr>
            <p:ph type="title"/>
          </p:nvPr>
        </p:nvSpPr>
        <p:spPr/>
        <p:txBody>
          <a:bodyPr/>
          <a:lstStyle/>
          <a:p>
            <a:r>
              <a:rPr lang="en-ZA" dirty="0"/>
              <a:t>Marketing-Related Thinking </a:t>
            </a:r>
            <a:endParaRPr lang="en-US" dirty="0"/>
          </a:p>
        </p:txBody>
      </p:sp>
      <p:sp>
        <p:nvSpPr>
          <p:cNvPr id="3" name="Content Placeholder 2">
            <a:extLst>
              <a:ext uri="{FF2B5EF4-FFF2-40B4-BE49-F238E27FC236}">
                <a16:creationId xmlns:a16="http://schemas.microsoft.com/office/drawing/2014/main" id="{85F8D400-4E5B-7037-7550-9E6DBCC2829B}"/>
              </a:ext>
            </a:extLst>
          </p:cNvPr>
          <p:cNvSpPr>
            <a:spLocks noGrp="1"/>
          </p:cNvSpPr>
          <p:nvPr>
            <p:ph idx="14"/>
          </p:nvPr>
        </p:nvSpPr>
        <p:spPr/>
        <p:txBody>
          <a:bodyPr>
            <a:normAutofit/>
          </a:bodyPr>
          <a:lstStyle/>
          <a:p>
            <a:pPr marL="342900" lvl="0" indent="-342900">
              <a:lnSpc>
                <a:spcPct val="115000"/>
              </a:lnSpc>
              <a:spcAft>
                <a:spcPts val="800"/>
              </a:spcAft>
              <a:buSzPts val="12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Arial" panose="020B0604020202020204" pitchFamily="34" charset="0"/>
              </a:rPr>
              <a:t>Target Audience: </a:t>
            </a:r>
            <a:r>
              <a:rPr lang="en-ZA" sz="1800" kern="100" dirty="0">
                <a:effectLst/>
                <a:latin typeface="Arial" panose="020B0604020202020204" pitchFamily="34" charset="0"/>
                <a:ea typeface="Aptos" panose="020B0004020202020204" pitchFamily="34" charset="0"/>
                <a:cs typeface="Arial" panose="020B0604020202020204" pitchFamily="34" charset="0"/>
              </a:rPr>
              <a:t>Small and big businesses and aspiring content creators, Dancers, Photographers, Side hustlers, Performance art enthusiasts.</a:t>
            </a:r>
          </a:p>
          <a:p>
            <a:pPr marL="342900" lvl="0" indent="-342900">
              <a:lnSpc>
                <a:spcPct val="115000"/>
              </a:lnSpc>
              <a:spcAft>
                <a:spcPts val="800"/>
              </a:spcAft>
              <a:buSzPts val="12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Arial" panose="020B0604020202020204" pitchFamily="34" charset="0"/>
              </a:rPr>
              <a:t>Unique Selling Proposition (USP):</a:t>
            </a:r>
            <a:r>
              <a:rPr lang="en-ZA" sz="1800" kern="100" dirty="0">
                <a:effectLst/>
                <a:latin typeface="Arial" panose="020B0604020202020204" pitchFamily="34" charset="0"/>
                <a:ea typeface="Aptos" panose="020B0004020202020204" pitchFamily="34" charset="0"/>
                <a:cs typeface="Arial" panose="020B0604020202020204" pitchFamily="34" charset="0"/>
              </a:rPr>
              <a:t> Offering people skills that will help enhance their talents, find their creative voice, as well as the confidence to do what you love without going broke. </a:t>
            </a:r>
          </a:p>
          <a:p>
            <a:pPr marL="342900" lvl="0" indent="-342900">
              <a:lnSpc>
                <a:spcPct val="115000"/>
              </a:lnSpc>
              <a:spcAft>
                <a:spcPts val="800"/>
              </a:spcAft>
              <a:buSzPts val="12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Arial" panose="020B0604020202020204" pitchFamily="34" charset="0"/>
              </a:rPr>
              <a:t>Brand Identity and Messaging:</a:t>
            </a:r>
            <a:r>
              <a:rPr lang="en-ZA" sz="1800" kern="100" dirty="0">
                <a:effectLst/>
                <a:latin typeface="Arial" panose="020B0604020202020204" pitchFamily="34" charset="0"/>
                <a:ea typeface="Aptos" panose="020B0004020202020204" pitchFamily="34" charset="0"/>
                <a:cs typeface="Arial" panose="020B0604020202020204" pitchFamily="34" charset="0"/>
              </a:rPr>
              <a:t> Encouraging individuals to be independent by giving them the platform to enhance their skills as well as make long term monetary connections.</a:t>
            </a:r>
          </a:p>
          <a:p>
            <a:endParaRPr lang="en-US" dirty="0"/>
          </a:p>
        </p:txBody>
      </p:sp>
    </p:spTree>
    <p:extLst>
      <p:ext uri="{BB962C8B-B14F-4D97-AF65-F5344CB8AC3E}">
        <p14:creationId xmlns:p14="http://schemas.microsoft.com/office/powerpoint/2010/main" val="349403437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a:lstStyle/>
          <a:p>
            <a:r>
              <a:rPr lang="en-ZA" dirty="0"/>
              <a:t>Motivation for Developing the Website</a:t>
            </a:r>
            <a:endParaRPr lang="en-US" dirty="0"/>
          </a:p>
        </p:txBody>
      </p:sp>
      <p:pic>
        <p:nvPicPr>
          <p:cNvPr id="4" name="Picture Placeholder 3" descr="Close up of flowe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18694087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1AB3B5-947D-2C60-0AB5-0A2AB9F6BE48}"/>
              </a:ext>
            </a:extLst>
          </p:cNvPr>
          <p:cNvSpPr>
            <a:spLocks noGrp="1"/>
          </p:cNvSpPr>
          <p:nvPr>
            <p:ph type="ctrTitle"/>
          </p:nvPr>
        </p:nvSpPr>
        <p:spPr>
          <a:xfrm>
            <a:off x="1926077" y="493193"/>
            <a:ext cx="8093411" cy="1607982"/>
          </a:xfrm>
        </p:spPr>
        <p:txBody>
          <a:bodyPr/>
          <a:lstStyle/>
          <a:p>
            <a:r>
              <a:rPr lang="en-US" dirty="0"/>
              <a:t>Motivation</a:t>
            </a:r>
          </a:p>
        </p:txBody>
      </p:sp>
      <p:sp>
        <p:nvSpPr>
          <p:cNvPr id="4" name="Content Placeholder 3">
            <a:extLst>
              <a:ext uri="{FF2B5EF4-FFF2-40B4-BE49-F238E27FC236}">
                <a16:creationId xmlns:a16="http://schemas.microsoft.com/office/drawing/2014/main" id="{EE29B928-4F72-F3C1-12C2-E28EA7794684}"/>
              </a:ext>
            </a:extLst>
          </p:cNvPr>
          <p:cNvSpPr>
            <a:spLocks noGrp="1"/>
          </p:cNvSpPr>
          <p:nvPr>
            <p:ph idx="1"/>
          </p:nvPr>
        </p:nvSpPr>
        <p:spPr>
          <a:xfrm>
            <a:off x="330740" y="2470827"/>
            <a:ext cx="11050622" cy="3893981"/>
          </a:xfrm>
        </p:spPr>
        <p:txBody>
          <a:bodyPr>
            <a:normAutofit lnSpcReduction="10000"/>
          </a:bodyPr>
          <a:lstStyle/>
          <a:p>
            <a:pPr marL="342900" lvl="0" indent="-342900" algn="just">
              <a:lnSpc>
                <a:spcPct val="115000"/>
              </a:lnSpc>
              <a:buFont typeface="Symbol" panose="05050102010706020507" pitchFamily="18" charset="2"/>
              <a:buChar char=""/>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Brand awareness and Marketing: </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Booked and Busy Creatives need to enhance its brand awareness and marketing in order showcase their brand identity, values and magnificent services.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Online presence and creditably:</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 Having an operating website validates that Booked and Busy Creatives is a legitimate business that can be trusted, as customers are more likely to trust a business with an active online presence.</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Cost effective: </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It would be very affordable for BBC to advertise as well as reach a larger audience. This will be done through SEO, blogs in addition to email marketing.</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GB" sz="1800" b="1" kern="100" dirty="0">
                <a:effectLst/>
                <a:latin typeface="Arial" panose="020B0604020202020204" pitchFamily="34" charset="0"/>
                <a:ea typeface="Aptos" panose="020B0004020202020204" pitchFamily="34" charset="0"/>
                <a:cs typeface="Times New Roman" panose="02020603050405020304" pitchFamily="18" charset="0"/>
              </a:rPr>
              <a:t>Providing Information and Updates:</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 Offering details about the any new brands that are looking for creatives to work with. In addition to the hours of operation as well as any special events which might take place, such as popup events and workshops. </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7638462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EA74-8AD7-E6F3-6FE5-D3DBAEE51D5A}"/>
              </a:ext>
            </a:extLst>
          </p:cNvPr>
          <p:cNvSpPr>
            <a:spLocks noGrp="1"/>
          </p:cNvSpPr>
          <p:nvPr>
            <p:ph type="title"/>
          </p:nvPr>
        </p:nvSpPr>
        <p:spPr>
          <a:xfrm>
            <a:off x="731520" y="731520"/>
            <a:ext cx="5303520" cy="4023360"/>
          </a:xfrm>
        </p:spPr>
        <p:txBody>
          <a:bodyPr>
            <a:normAutofit/>
          </a:bodyPr>
          <a:lstStyle/>
          <a:p>
            <a:r>
              <a:rPr lang="en-ZA" dirty="0"/>
              <a:t>Objectives of Having a website</a:t>
            </a:r>
            <a:endParaRPr lang="en-US" dirty="0"/>
          </a:p>
        </p:txBody>
      </p:sp>
      <p:pic>
        <p:nvPicPr>
          <p:cNvPr id="5" name="Picture 4">
            <a:extLst>
              <a:ext uri="{FF2B5EF4-FFF2-40B4-BE49-F238E27FC236}">
                <a16:creationId xmlns:a16="http://schemas.microsoft.com/office/drawing/2014/main" id="{988CA737-D333-D585-08B4-54BC40C02713}"/>
              </a:ext>
            </a:extLst>
          </p:cNvPr>
          <p:cNvPicPr>
            <a:picLocks noChangeAspect="1"/>
          </p:cNvPicPr>
          <p:nvPr/>
        </p:nvPicPr>
        <p:blipFill>
          <a:blip r:embed="rId2"/>
          <a:stretch>
            <a:fillRect/>
          </a:stretch>
        </p:blipFill>
        <p:spPr>
          <a:xfrm>
            <a:off x="7519156" y="417708"/>
            <a:ext cx="3840813" cy="5486876"/>
          </a:xfrm>
          <a:prstGeom prst="rect">
            <a:avLst/>
          </a:prstGeom>
        </p:spPr>
      </p:pic>
    </p:spTree>
    <p:extLst>
      <p:ext uri="{BB962C8B-B14F-4D97-AF65-F5344CB8AC3E}">
        <p14:creationId xmlns:p14="http://schemas.microsoft.com/office/powerpoint/2010/main" val="8108833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reative Gradient ">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176810_win32_EF_v3" id="{23AE6A88-72AF-46C7-89B7-449EB9FADA56}" vid="{778CED17-04A8-4798-A8A2-38679DD162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42FCB5354C4944B19F41850AA84318" ma:contentTypeVersion="5" ma:contentTypeDescription="Create a new document." ma:contentTypeScope="" ma:versionID="68dce411c8987e5046faf5a5f8c6eca1">
  <xsd:schema xmlns:xsd="http://www.w3.org/2001/XMLSchema" xmlns:xs="http://www.w3.org/2001/XMLSchema" xmlns:p="http://schemas.microsoft.com/office/2006/metadata/properties" xmlns:ns3="5534d19c-a681-4f9c-b559-f4a95fc675a7" targetNamespace="http://schemas.microsoft.com/office/2006/metadata/properties" ma:root="true" ma:fieldsID="ebf360f543924db0a3b2b5334184a8d8" ns3:_="">
    <xsd:import namespace="5534d19c-a681-4f9c-b559-f4a95fc675a7"/>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34d19c-a681-4f9c-b559-f4a95fc675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534d19c-a681-4f9c-b559-f4a95fc675a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2C366B-D0E8-4E07-9854-53C3D2BA6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34d19c-a681-4f9c-b559-f4a95fc675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6D6625-0C6A-47B9-9FF8-70FAB9A23EEE}">
  <ds:schemaRefs>
    <ds:schemaRef ds:uri="http://purl.org/dc/elements/1.1/"/>
    <ds:schemaRef ds:uri="http://schemas.microsoft.com/office/2006/documentManagement/types"/>
    <ds:schemaRef ds:uri="http://schemas.microsoft.com/office/infopath/2007/PartnerControls"/>
    <ds:schemaRef ds:uri="5534d19c-a681-4f9c-b559-f4a95fc675a7"/>
    <ds:schemaRef ds:uri="http://www.w3.org/XML/1998/namespace"/>
    <ds:schemaRef ds:uri="http://schemas.openxmlformats.org/package/2006/metadata/core-properties"/>
    <ds:schemaRef ds:uri="http://purl.org/dc/term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D9A2D85B-06BE-42C0-9F9D-010F2E25A61A}">
  <ds:schemaRefs>
    <ds:schemaRef ds:uri="http://schemas.microsoft.com/sharepoint/v3/contenttype/forms"/>
  </ds:schemaRefs>
</ds:datastoreItem>
</file>

<file path=docMetadata/LabelInfo.xml><?xml version="1.0" encoding="utf-8"?>
<clbl:labelList xmlns:clbl="http://schemas.microsoft.com/office/2020/mipLabelMetadata">
  <clbl:label id="{e10c8f44-f469-448f-bc0d-d781288ff01b}" enabled="0" method="" siteId="{e10c8f44-f469-448f-bc0d-d781288ff01b}" removed="1"/>
</clbl:labelList>
</file>

<file path=docProps/app.xml><?xml version="1.0" encoding="utf-8"?>
<Properties xmlns="http://schemas.openxmlformats.org/officeDocument/2006/extended-properties" xmlns:vt="http://schemas.openxmlformats.org/officeDocument/2006/docPropsVTypes">
  <Template>Cherry blossom petals presentation</Template>
  <TotalTime>107</TotalTime>
  <Words>536</Words>
  <Application>Microsoft Office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Edwardian Script ITC</vt:lpstr>
      <vt:lpstr>Symbol</vt:lpstr>
      <vt:lpstr>Creative Gradient </vt:lpstr>
      <vt:lpstr>Booked and Busy Creatives</vt:lpstr>
      <vt:lpstr>Website pitch table of content</vt:lpstr>
      <vt:lpstr>Business Background</vt:lpstr>
      <vt:lpstr>PowerPoint Presentation</vt:lpstr>
      <vt:lpstr>Marketing -Related Thinking Behind the Website</vt:lpstr>
      <vt:lpstr>Marketing-Related Thinking </vt:lpstr>
      <vt:lpstr>Motivation for Developing the Website</vt:lpstr>
      <vt:lpstr>Motivation</vt:lpstr>
      <vt:lpstr>Objectives of Having a website</vt:lpstr>
      <vt:lpstr>Objectives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Reatlegile Masina</dc:creator>
  <cp:lastModifiedBy>Reatlegile Masina</cp:lastModifiedBy>
  <cp:revision>2</cp:revision>
  <dcterms:created xsi:type="dcterms:W3CDTF">2025-02-25T09:01:07Z</dcterms:created>
  <dcterms:modified xsi:type="dcterms:W3CDTF">2025-04-24T12:18:24Z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0x010100F742FCB5354C4944B19F41850AA84318</vt:lpwstr>
  </property>
  <property fmtid="{D5CDD505-2E9C-101B-9397-08002B2CF9AE}" pid="3" name="MediaServiceImageTags">
    <vt:lpwstr/>
  </property>
</Properties>
</file>